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6"/>
  </p:notesMasterIdLst>
  <p:sldIdLst>
    <p:sldId id="259" r:id="rId2"/>
    <p:sldId id="261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85" r:id="rId12"/>
    <p:sldId id="262" r:id="rId13"/>
    <p:sldId id="282" r:id="rId14"/>
    <p:sldId id="28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9A92F-3F6A-44F0-BE1C-58E9F8E8E82B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24445-D07D-422A-AFE0-2F1F44A3A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735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481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111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51222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904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82086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839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285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04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806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565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430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135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631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99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581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331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97133-8B5C-44D4-913F-587F333C0027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2358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ekon@dzerzhinsk.gov.b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" y="1001486"/>
            <a:ext cx="11262360" cy="383569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Заседание Совета по развитию предпринимательства при Дзержинском райисполкоме</a:t>
            </a:r>
            <a:br>
              <a:rPr lang="ru-RU" sz="5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секция</a:t>
            </a:r>
            <a:endParaRPr lang="ru-RU" sz="54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31352" y="5358384"/>
            <a:ext cx="2822448" cy="950976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21.11.2023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39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4009"/>
            <a:ext cx="8525256" cy="1161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Неэксплуатируемый (закрытый) торговый объект</a:t>
            </a:r>
            <a:endParaRPr lang="ru-RU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475488" y="1673353"/>
            <a:ext cx="3044952" cy="35753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Кондитерский цех</a:t>
            </a:r>
          </a:p>
          <a:p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Дзержинский с/с, 37, </a:t>
            </a:r>
            <a:r>
              <a:rPr lang="ru-RU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д.Городея</a:t>
            </a:r>
            <a:endParaRPr lang="ru-RU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–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472,0 м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²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(продажа)</a:t>
            </a:r>
          </a:p>
          <a:p>
            <a:pPr marL="0" indent="0">
              <a:buNone/>
            </a:pP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176" y="1673352"/>
            <a:ext cx="4261104" cy="35753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7576" y="1673352"/>
            <a:ext cx="3986784" cy="3575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28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668" y="400594"/>
            <a:ext cx="7680333" cy="532094"/>
          </a:xfrm>
        </p:spPr>
        <p:txBody>
          <a:bodyPr>
            <a:normAutofit fontScale="90000"/>
          </a:bodyPr>
          <a:lstStyle/>
          <a:p>
            <a:pPr algn="ctr">
              <a:lnSpc>
                <a:spcPts val="2000"/>
              </a:lnSpc>
            </a:pPr>
            <a:r>
              <a:rPr lang="ru-RU" sz="2700" b="1" dirty="0" smtClean="0">
                <a:solidFill>
                  <a:srgbClr val="00B050"/>
                </a:solidFill>
              </a:rPr>
              <a:t>Перечень </a:t>
            </a:r>
            <a:r>
              <a:rPr lang="ru-RU" sz="2700" b="1" dirty="0" smtClean="0">
                <a:solidFill>
                  <a:srgbClr val="00B050"/>
                </a:solidFill>
              </a:rPr>
              <a:t>действующих объектов </a:t>
            </a:r>
            <a:r>
              <a:rPr lang="ru-RU" sz="2700" b="1" dirty="0" smtClean="0">
                <a:solidFill>
                  <a:srgbClr val="00B050"/>
                </a:solidFill>
              </a:rPr>
              <a:t>Дзержинского филиала Минского </a:t>
            </a:r>
            <a:r>
              <a:rPr lang="ru-RU" sz="2700" b="1" dirty="0" err="1" smtClean="0">
                <a:solidFill>
                  <a:srgbClr val="00B050"/>
                </a:solidFill>
              </a:rPr>
              <a:t>облпо</a:t>
            </a:r>
            <a:r>
              <a:rPr lang="ru-RU" sz="2700" b="1" dirty="0" smtClean="0">
                <a:solidFill>
                  <a:srgbClr val="00B050"/>
                </a:solidFill>
              </a:rPr>
              <a:t>, </a:t>
            </a:r>
            <a:r>
              <a:rPr lang="ru-RU" sz="2700" b="1" dirty="0" smtClean="0">
                <a:solidFill>
                  <a:srgbClr val="00B050"/>
                </a:solidFill>
              </a:rPr>
              <a:t/>
            </a:r>
            <a:br>
              <a:rPr lang="ru-RU" sz="2700" b="1" dirty="0" smtClean="0">
                <a:solidFill>
                  <a:srgbClr val="00B050"/>
                </a:solidFill>
              </a:rPr>
            </a:br>
            <a:r>
              <a:rPr lang="ru-RU" sz="2700" b="1" dirty="0" smtClean="0">
                <a:solidFill>
                  <a:srgbClr val="00B050"/>
                </a:solidFill>
              </a:rPr>
              <a:t>предлагаемых </a:t>
            </a:r>
            <a:r>
              <a:rPr lang="ru-RU" sz="2700" b="1" dirty="0" smtClean="0">
                <a:solidFill>
                  <a:srgbClr val="00B050"/>
                </a:solidFill>
              </a:rPr>
              <a:t>к сдаче в аренду</a:t>
            </a:r>
            <a:endParaRPr lang="ru-RU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2686606"/>
              </p:ext>
            </p:extLst>
          </p:nvPr>
        </p:nvGraphicFramePr>
        <p:xfrm>
          <a:off x="3239590" y="1802674"/>
          <a:ext cx="6183084" cy="4132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8220">
                  <a:extLst>
                    <a:ext uri="{9D8B030D-6E8A-4147-A177-3AD203B41FA5}">
                      <a16:colId xmlns="" xmlns:a16="http://schemas.microsoft.com/office/drawing/2014/main" val="3027096901"/>
                    </a:ext>
                  </a:extLst>
                </a:gridCol>
                <a:gridCol w="1811682">
                  <a:extLst>
                    <a:ext uri="{9D8B030D-6E8A-4147-A177-3AD203B41FA5}">
                      <a16:colId xmlns="" xmlns:a16="http://schemas.microsoft.com/office/drawing/2014/main" val="1330277043"/>
                    </a:ext>
                  </a:extLst>
                </a:gridCol>
                <a:gridCol w="1126302">
                  <a:extLst>
                    <a:ext uri="{9D8B030D-6E8A-4147-A177-3AD203B41FA5}">
                      <a16:colId xmlns="" xmlns:a16="http://schemas.microsoft.com/office/drawing/2014/main" val="363976482"/>
                    </a:ext>
                  </a:extLst>
                </a:gridCol>
                <a:gridCol w="1706880">
                  <a:extLst>
                    <a:ext uri="{9D8B030D-6E8A-4147-A177-3AD203B41FA5}">
                      <a16:colId xmlns="" xmlns:a16="http://schemas.microsoft.com/office/drawing/2014/main" val="3810258681"/>
                    </a:ext>
                  </a:extLst>
                </a:gridCol>
              </a:tblGrid>
              <a:tr h="13979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Сельский совет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Населенный пункт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lang="ru-RU" sz="1400" dirty="0" smtClean="0"/>
                        <a:t>Числен -</a:t>
                      </a:r>
                      <a:r>
                        <a:rPr lang="ru-RU" sz="1400" dirty="0" err="1" smtClean="0"/>
                        <a:t>ность</a:t>
                      </a:r>
                      <a:r>
                        <a:rPr lang="ru-RU" sz="1400" dirty="0" smtClean="0"/>
                        <a:t> населения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№№ магазинов</a:t>
                      </a:r>
                      <a:endParaRPr lang="ru-RU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496994972"/>
                  </a:ext>
                </a:extLst>
              </a:tr>
              <a:tr h="40426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-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г. Дзержинск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1" dirty="0" smtClean="0"/>
                        <a:t>29 811</a:t>
                      </a:r>
                      <a:endParaRPr lang="ru-RU" sz="11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12, 22,</a:t>
                      </a:r>
                      <a:r>
                        <a:rPr lang="ru-RU" sz="1100" baseline="0" dirty="0" smtClean="0"/>
                        <a:t> 23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1604338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-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г. </a:t>
                      </a:r>
                      <a:r>
                        <a:rPr lang="ru-RU" sz="1100" dirty="0" err="1" smtClean="0"/>
                        <a:t>Фаниполь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1" dirty="0" smtClean="0"/>
                        <a:t>17 768</a:t>
                      </a:r>
                      <a:endParaRPr lang="ru-RU" sz="11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136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92689452"/>
                  </a:ext>
                </a:extLst>
              </a:tr>
              <a:tr h="273475">
                <a:tc>
                  <a:txBody>
                    <a:bodyPr/>
                    <a:lstStyle/>
                    <a:p>
                      <a:r>
                        <a:rPr lang="ru-RU" sz="1100" dirty="0" err="1" smtClean="0"/>
                        <a:t>Негорельский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д. Колодники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1" dirty="0" smtClean="0"/>
                        <a:t>96</a:t>
                      </a:r>
                      <a:endParaRPr lang="ru-RU" sz="11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36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95451876"/>
                  </a:ext>
                </a:extLst>
              </a:tr>
              <a:tr h="273475">
                <a:tc>
                  <a:txBody>
                    <a:bodyPr/>
                    <a:lstStyle/>
                    <a:p>
                      <a:r>
                        <a:rPr lang="ru-RU" sz="1100" dirty="0" err="1" smtClean="0"/>
                        <a:t>Добриневский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д. Боровики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1" dirty="0" smtClean="0"/>
                        <a:t>305</a:t>
                      </a:r>
                      <a:endParaRPr lang="ru-RU" sz="11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106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79288846"/>
                  </a:ext>
                </a:extLst>
              </a:tr>
              <a:tr h="273475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/>
                        <a:t>аг</a:t>
                      </a:r>
                      <a:r>
                        <a:rPr lang="ru-RU" sz="1100" dirty="0" smtClean="0"/>
                        <a:t>. Даниловичи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1" dirty="0" smtClean="0"/>
                        <a:t>402</a:t>
                      </a:r>
                      <a:endParaRPr lang="ru-RU" sz="11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109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1666669"/>
                  </a:ext>
                </a:extLst>
              </a:tr>
              <a:tr h="273475">
                <a:tc>
                  <a:txBody>
                    <a:bodyPr/>
                    <a:lstStyle/>
                    <a:p>
                      <a:r>
                        <a:rPr lang="ru-RU" sz="1100" dirty="0" err="1" smtClean="0"/>
                        <a:t>Станьковский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д. </a:t>
                      </a:r>
                      <a:r>
                        <a:rPr lang="ru-RU" sz="1100" dirty="0" err="1" smtClean="0"/>
                        <a:t>Безодница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1" dirty="0" smtClean="0"/>
                        <a:t>10</a:t>
                      </a:r>
                      <a:endParaRPr lang="ru-RU" sz="11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49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934030"/>
                  </a:ext>
                </a:extLst>
              </a:tr>
              <a:tr h="273475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д. </a:t>
                      </a:r>
                      <a:r>
                        <a:rPr lang="ru-RU" sz="1100" dirty="0" err="1" smtClean="0"/>
                        <a:t>Станьково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1" dirty="0" smtClean="0"/>
                        <a:t>1676</a:t>
                      </a:r>
                      <a:endParaRPr lang="ru-RU" sz="11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114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97472305"/>
                  </a:ext>
                </a:extLst>
              </a:tr>
              <a:tr h="273475">
                <a:tc>
                  <a:txBody>
                    <a:bodyPr/>
                    <a:lstStyle/>
                    <a:p>
                      <a:r>
                        <a:rPr lang="ru-RU" sz="1100" dirty="0" err="1" smtClean="0"/>
                        <a:t>Путчинский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/>
                        <a:t>аг</a:t>
                      </a:r>
                      <a:r>
                        <a:rPr lang="ru-RU" sz="1100" dirty="0" smtClean="0"/>
                        <a:t>. </a:t>
                      </a:r>
                      <a:r>
                        <a:rPr lang="ru-RU" sz="1100" dirty="0" err="1" smtClean="0"/>
                        <a:t>Путчино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1" dirty="0" smtClean="0"/>
                        <a:t>560</a:t>
                      </a:r>
                      <a:endParaRPr lang="ru-RU" sz="11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77 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34706391"/>
                  </a:ext>
                </a:extLst>
              </a:tr>
              <a:tr h="273475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/>
                        <a:t>аг</a:t>
                      </a:r>
                      <a:r>
                        <a:rPr lang="ru-RU" sz="1100" dirty="0" smtClean="0"/>
                        <a:t>. </a:t>
                      </a:r>
                      <a:r>
                        <a:rPr lang="ru-RU" sz="1100" dirty="0" err="1" smtClean="0"/>
                        <a:t>Путчино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1" dirty="0" smtClean="0"/>
                        <a:t>560</a:t>
                      </a:r>
                      <a:endParaRPr lang="ru-RU" sz="11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80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4129744"/>
                  </a:ext>
                </a:extLst>
              </a:tr>
              <a:tr h="273475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д. Вертники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1" dirty="0" smtClean="0"/>
                        <a:t>46</a:t>
                      </a:r>
                      <a:endParaRPr lang="ru-RU" sz="11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85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13382204"/>
                  </a:ext>
                </a:extLst>
              </a:tr>
              <a:tr h="273475">
                <a:tc>
                  <a:txBody>
                    <a:bodyPr/>
                    <a:lstStyle/>
                    <a:p>
                      <a:r>
                        <a:rPr lang="ru-RU" sz="1100" dirty="0" err="1" smtClean="0"/>
                        <a:t>Демидовичский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/>
                        <a:t>аг</a:t>
                      </a:r>
                      <a:r>
                        <a:rPr lang="ru-RU" sz="1100" dirty="0" smtClean="0"/>
                        <a:t>. Дворище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1" dirty="0" smtClean="0"/>
                        <a:t>625</a:t>
                      </a:r>
                      <a:endParaRPr lang="ru-RU" sz="11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146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36506794"/>
                  </a:ext>
                </a:extLst>
              </a:tr>
              <a:tr h="273475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д. </a:t>
                      </a:r>
                      <a:r>
                        <a:rPr lang="ru-RU" sz="1100" dirty="0" err="1" smtClean="0"/>
                        <a:t>Плашево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1" dirty="0" smtClean="0"/>
                        <a:t>135</a:t>
                      </a:r>
                      <a:endParaRPr lang="ru-RU" sz="11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160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22665368"/>
                  </a:ext>
                </a:extLst>
              </a:tr>
              <a:tr h="273475">
                <a:tc>
                  <a:txBody>
                    <a:bodyPr/>
                    <a:lstStyle/>
                    <a:p>
                      <a:r>
                        <a:rPr lang="ru-RU" sz="1100" dirty="0" err="1" smtClean="0"/>
                        <a:t>Фанипольский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/>
                        <a:t>аг</a:t>
                      </a:r>
                      <a:r>
                        <a:rPr lang="ru-RU" sz="1100" dirty="0" smtClean="0"/>
                        <a:t>. </a:t>
                      </a:r>
                      <a:r>
                        <a:rPr lang="ru-RU" sz="1100" dirty="0" err="1" smtClean="0"/>
                        <a:t>Черниковщина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1" dirty="0" smtClean="0"/>
                        <a:t>381</a:t>
                      </a:r>
                      <a:endParaRPr lang="ru-RU" sz="11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156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82630324"/>
                  </a:ext>
                </a:extLst>
              </a:tr>
            </a:tbl>
          </a:graphicData>
        </a:graphic>
      </p:graphicFrame>
      <p:sp>
        <p:nvSpPr>
          <p:cNvPr id="5" name="Подзаголовок 2"/>
          <p:cNvSpPr txBox="1">
            <a:spLocks/>
          </p:cNvSpPr>
          <p:nvPr/>
        </p:nvSpPr>
        <p:spPr>
          <a:xfrm>
            <a:off x="128016" y="2185850"/>
            <a:ext cx="3111573" cy="10450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Уполномоченное лицо – </a:t>
            </a:r>
          </a:p>
          <a:p>
            <a:pPr marL="0" indent="0">
              <a:lnSpc>
                <a:spcPts val="1000"/>
              </a:lnSpc>
              <a:buNone/>
            </a:pPr>
            <a:r>
              <a:rPr lang="ru-RU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Халюта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Андрей Александрович, </a:t>
            </a:r>
          </a:p>
          <a:p>
            <a:pPr marL="0" indent="0">
              <a:lnSpc>
                <a:spcPts val="1000"/>
              </a:lnSpc>
              <a:buNone/>
            </a:pP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тел. 8 (033) 313 44 18</a:t>
            </a:r>
          </a:p>
          <a:p>
            <a:pPr marL="0" indent="0">
              <a:buNone/>
            </a:pP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755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8956" y="2046513"/>
            <a:ext cx="10606362" cy="2090058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2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b="1" dirty="0" smtClean="0">
                <a:solidFill>
                  <a:schemeClr val="tx1"/>
                </a:solidFill>
              </a:rPr>
              <a:t>Развитие розничной торговли в сельской местности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023360"/>
            <a:ext cx="10076010" cy="1289304"/>
          </a:xfrm>
        </p:spPr>
        <p:txBody>
          <a:bodyPr/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 – заместитель председателя Метлушко Алла Адамовна</a:t>
            </a:r>
          </a:p>
        </p:txBody>
      </p:sp>
    </p:spTree>
    <p:extLst>
      <p:ext uri="{BB962C8B-B14F-4D97-AF65-F5344CB8AC3E}">
        <p14:creationId xmlns:p14="http://schemas.microsoft.com/office/powerpoint/2010/main" val="336356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209" y="330926"/>
            <a:ext cx="9119808" cy="601762"/>
          </a:xfrm>
        </p:spPr>
        <p:txBody>
          <a:bodyPr>
            <a:normAutofit fontScale="90000"/>
          </a:bodyPr>
          <a:lstStyle/>
          <a:p>
            <a:pPr algn="ctr">
              <a:lnSpc>
                <a:spcPts val="2400"/>
              </a:lnSpc>
            </a:pPr>
            <a:r>
              <a:rPr lang="ru-RU" sz="2700" b="1" dirty="0" smtClean="0">
                <a:solidFill>
                  <a:srgbClr val="00B050"/>
                </a:solidFill>
              </a:rPr>
              <a:t>Перечень земельных участков, сформированных для строительства и обслуживания торговых объектов</a:t>
            </a:r>
            <a:br>
              <a:rPr lang="ru-RU" sz="2700" b="1" dirty="0" smtClean="0">
                <a:solidFill>
                  <a:srgbClr val="00B050"/>
                </a:solidFill>
              </a:rPr>
            </a:br>
            <a:r>
              <a:rPr lang="ru-RU" sz="2700" b="1" dirty="0" smtClean="0">
                <a:solidFill>
                  <a:srgbClr val="00B050"/>
                </a:solidFill>
              </a:rPr>
              <a:t> </a:t>
            </a:r>
            <a:r>
              <a:rPr lang="ru-RU" sz="2700" b="1" dirty="0" smtClean="0">
                <a:solidFill>
                  <a:srgbClr val="00B050"/>
                </a:solidFill>
              </a:rPr>
              <a:t>(</a:t>
            </a:r>
            <a:r>
              <a:rPr lang="ru-RU" sz="2700" b="1" i="1" dirty="0" smtClean="0">
                <a:solidFill>
                  <a:srgbClr val="00B050"/>
                </a:solidFill>
              </a:rPr>
              <a:t>через</a:t>
            </a:r>
            <a:r>
              <a:rPr lang="ru-RU" sz="2700" b="1" i="1" dirty="0" smtClean="0">
                <a:solidFill>
                  <a:srgbClr val="00B050"/>
                </a:solidFill>
              </a:rPr>
              <a:t> </a:t>
            </a:r>
            <a:r>
              <a:rPr lang="ru-RU" sz="2700" b="1" i="1" dirty="0" smtClean="0">
                <a:solidFill>
                  <a:srgbClr val="00B050"/>
                </a:solidFill>
              </a:rPr>
              <a:t>проведение </a:t>
            </a:r>
            <a:r>
              <a:rPr lang="ru-RU" sz="2700" b="1" i="1" dirty="0" smtClean="0">
                <a:solidFill>
                  <a:srgbClr val="00B050"/>
                </a:solidFill>
              </a:rPr>
              <a:t>аукциона</a:t>
            </a:r>
            <a:r>
              <a:rPr lang="ru-RU" b="1" dirty="0" smtClean="0">
                <a:solidFill>
                  <a:srgbClr val="00B050"/>
                </a:solidFill>
              </a:rPr>
              <a:t>)</a:t>
            </a:r>
            <a:endParaRPr lang="ru-RU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987536"/>
              </p:ext>
            </p:extLst>
          </p:nvPr>
        </p:nvGraphicFramePr>
        <p:xfrm>
          <a:off x="271270" y="1491782"/>
          <a:ext cx="10100639" cy="4791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9119">
                  <a:extLst>
                    <a:ext uri="{9D8B030D-6E8A-4147-A177-3AD203B41FA5}">
                      <a16:colId xmlns="" xmlns:a16="http://schemas.microsoft.com/office/drawing/2014/main" val="3027096901"/>
                    </a:ext>
                  </a:extLst>
                </a:gridCol>
                <a:gridCol w="2185851">
                  <a:extLst>
                    <a:ext uri="{9D8B030D-6E8A-4147-A177-3AD203B41FA5}">
                      <a16:colId xmlns="" xmlns:a16="http://schemas.microsoft.com/office/drawing/2014/main" val="1330277043"/>
                    </a:ext>
                  </a:extLst>
                </a:gridCol>
                <a:gridCol w="1436914">
                  <a:extLst>
                    <a:ext uri="{9D8B030D-6E8A-4147-A177-3AD203B41FA5}">
                      <a16:colId xmlns="" xmlns:a16="http://schemas.microsoft.com/office/drawing/2014/main" val="363976482"/>
                    </a:ext>
                  </a:extLst>
                </a:gridCol>
                <a:gridCol w="1672046">
                  <a:extLst>
                    <a:ext uri="{9D8B030D-6E8A-4147-A177-3AD203B41FA5}">
                      <a16:colId xmlns="" xmlns:a16="http://schemas.microsoft.com/office/drawing/2014/main" val="3810258681"/>
                    </a:ext>
                  </a:extLst>
                </a:gridCol>
                <a:gridCol w="3056709">
                  <a:extLst>
                    <a:ext uri="{9D8B030D-6E8A-4147-A177-3AD203B41FA5}">
                      <a16:colId xmlns="" xmlns:a16="http://schemas.microsoft.com/office/drawing/2014/main" val="3563384647"/>
                    </a:ext>
                  </a:extLst>
                </a:gridCol>
              </a:tblGrid>
              <a:tr h="89610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Сельский совет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Населенный пункт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Численность населения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Площадь участков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Альтернативное торговое обслуживание</a:t>
                      </a:r>
                      <a:endParaRPr lang="ru-RU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496994972"/>
                  </a:ext>
                </a:extLst>
              </a:tr>
              <a:tr h="573024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Негорельский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д.Колодники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69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0,08 га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автомагазин/стационарный магазин Минского </a:t>
                      </a:r>
                      <a:r>
                        <a:rPr lang="ru-RU" sz="1400" dirty="0" err="1" smtClean="0"/>
                        <a:t>облпо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95451876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д.Логовище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194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0,11 га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автомагазин/стационарный магазин Минского </a:t>
                      </a:r>
                      <a:r>
                        <a:rPr lang="ru-RU" sz="1400" dirty="0" err="1" smtClean="0"/>
                        <a:t>облпо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79288846"/>
                  </a:ext>
                </a:extLst>
              </a:tr>
              <a:tr h="501947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Боровской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д.Журавинка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274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0,09 га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автомагазин/стационарный магазин Минского </a:t>
                      </a:r>
                      <a:r>
                        <a:rPr lang="ru-RU" sz="1400" dirty="0" err="1" smtClean="0"/>
                        <a:t>облпо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34706391"/>
                  </a:ext>
                </a:extLst>
              </a:tr>
              <a:tr h="501947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д.Великое</a:t>
                      </a:r>
                      <a:r>
                        <a:rPr lang="ru-RU" sz="1400" baseline="0" dirty="0" smtClean="0"/>
                        <a:t> Село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271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0,12 га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автомагазин/стационарный магазин Минского </a:t>
                      </a:r>
                      <a:r>
                        <a:rPr lang="ru-RU" sz="1400" dirty="0" err="1" smtClean="0"/>
                        <a:t>облпо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13382204"/>
                  </a:ext>
                </a:extLst>
              </a:tr>
              <a:tr h="501947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Демидовичский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д.Плашево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135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0,03 га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автомагазин/стационарный магазин Минского </a:t>
                      </a:r>
                      <a:r>
                        <a:rPr lang="ru-RU" sz="1400" dirty="0" err="1" smtClean="0"/>
                        <a:t>облпо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36506794"/>
                  </a:ext>
                </a:extLst>
              </a:tr>
              <a:tr h="501947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д.Юцки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301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0,11 га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автомагазин/стационарный магазин Минского </a:t>
                      </a:r>
                      <a:r>
                        <a:rPr lang="ru-RU" sz="1400" dirty="0" err="1" smtClean="0"/>
                        <a:t>облпо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22665368"/>
                  </a:ext>
                </a:extLst>
              </a:tr>
              <a:tr h="501947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Фанипольский</a:t>
                      </a:r>
                      <a:endParaRPr lang="ru-RU" sz="1400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д.Волковичи</a:t>
                      </a:r>
                      <a:endParaRPr lang="ru-RU" sz="1400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289</a:t>
                      </a:r>
                      <a:endParaRPr lang="ru-RU" sz="1400" i="1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0,05</a:t>
                      </a:r>
                      <a:r>
                        <a:rPr lang="ru-RU" sz="1400" baseline="0" dirty="0" smtClean="0"/>
                        <a:t> га</a:t>
                      </a:r>
                      <a:endParaRPr lang="ru-RU" sz="1400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автомагазин/стационарный магазин ООО «Бел </a:t>
                      </a:r>
                      <a:r>
                        <a:rPr lang="ru-RU" sz="1400" dirty="0" err="1" smtClean="0"/>
                        <a:t>Бир</a:t>
                      </a:r>
                      <a:r>
                        <a:rPr lang="ru-RU" sz="1400" dirty="0" smtClean="0"/>
                        <a:t>»</a:t>
                      </a:r>
                    </a:p>
                    <a:p>
                      <a:endParaRPr lang="ru-RU" sz="1400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826303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57873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dirty="0" smtClean="0">
                <a:solidFill>
                  <a:srgbClr val="00B050"/>
                </a:solidFill>
              </a:rPr>
              <a:t>План-схема разм</a:t>
            </a:r>
            <a:r>
              <a:rPr lang="ru-RU" dirty="0" err="1" smtClean="0">
                <a:solidFill>
                  <a:srgbClr val="00B050"/>
                </a:solidFill>
              </a:rPr>
              <a:t>ещения</a:t>
            </a:r>
            <a:r>
              <a:rPr lang="ru-RU" dirty="0" smtClean="0">
                <a:solidFill>
                  <a:srgbClr val="00B050"/>
                </a:solidFill>
              </a:rPr>
              <a:t> информации на сайте Дзержинского райисполкома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10825818" cy="3880773"/>
          </a:xfrm>
        </p:spPr>
        <p:txBody>
          <a:bodyPr/>
          <a:lstStyle/>
          <a:p>
            <a:r>
              <a:rPr lang="ru-RU" dirty="0" smtClean="0"/>
              <a:t>Дзержинский райисполком             Экономика и финансы</a:t>
            </a:r>
            <a:r>
              <a:rPr lang="ru-RU" dirty="0"/>
              <a:t> </a:t>
            </a:r>
            <a:r>
              <a:rPr lang="ru-RU" dirty="0" smtClean="0"/>
              <a:t>                 Предпринимательство </a:t>
            </a:r>
            <a:br>
              <a:rPr lang="ru-RU" dirty="0" smtClean="0"/>
            </a:br>
            <a:r>
              <a:rPr lang="ru-RU" dirty="0" smtClean="0"/>
              <a:t>(или торговля, бытовое обслуживание)</a:t>
            </a:r>
            <a:r>
              <a:rPr lang="ru-RU" dirty="0"/>
              <a:t> </a:t>
            </a:r>
            <a:r>
              <a:rPr lang="ru-RU" dirty="0" smtClean="0"/>
              <a:t>                  Совет по развитию предпринимательства</a:t>
            </a:r>
          </a:p>
          <a:p>
            <a:r>
              <a:rPr lang="ru-RU" dirty="0" err="1" smtClean="0"/>
              <a:t>Эл.почта</a:t>
            </a:r>
            <a:r>
              <a:rPr lang="ru-RU" dirty="0" smtClean="0"/>
              <a:t>: </a:t>
            </a:r>
            <a:r>
              <a:rPr lang="en-US" dirty="0" smtClean="0">
                <a:hlinkClick r:id="rId2"/>
              </a:rPr>
              <a:t>ekon@dzerzhinsk.gov.by</a:t>
            </a:r>
            <a:r>
              <a:rPr lang="ru-RU" dirty="0" smtClean="0"/>
              <a:t> (с пометкой в Совет по </a:t>
            </a:r>
            <a:r>
              <a:rPr lang="ru-RU" smtClean="0"/>
              <a:t>развитию предпринимательства)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4096512" y="2267712"/>
            <a:ext cx="758952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flipV="1">
            <a:off x="7470648" y="2267712"/>
            <a:ext cx="859536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5413248" y="2569464"/>
            <a:ext cx="1014984" cy="210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015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5177"/>
            <a:ext cx="10606362" cy="17373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1. </a:t>
            </a:r>
            <a:r>
              <a:rPr lang="ru-RU" b="1" dirty="0" smtClean="0">
                <a:solidFill>
                  <a:schemeClr val="tx1"/>
                </a:solidFill>
              </a:rPr>
              <a:t>Вовлечение в хозяйственный оборот неэксплуатируемых (закрытых) торговых объектов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596896"/>
            <a:ext cx="10076010" cy="2715768"/>
          </a:xfrm>
        </p:spPr>
        <p:txBody>
          <a:bodyPr/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 – заместитель председателя Метлушко Алла Адамовна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Содоклад - уполномоченное лицо Дзержинского филиала Минского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облпотребобщества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Халюта</a:t>
            </a:r>
            <a:r>
              <a:rPr lang="ru-RU" dirty="0"/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Андрей Александрович                                  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422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4009"/>
            <a:ext cx="8525256" cy="1161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Неэксплуатируемый (закрытый) торговый объект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475488" y="1856233"/>
            <a:ext cx="3044952" cy="33924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Маг. № 119 </a:t>
            </a:r>
          </a:p>
          <a:p>
            <a:r>
              <a:rPr lang="ru-RU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Станьковский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с/с, д. Веселый Угол, 14А</a:t>
            </a:r>
          </a:p>
          <a:p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– 78,0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²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(продажа) </a:t>
            </a:r>
          </a:p>
          <a:p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6176" y="1856232"/>
            <a:ext cx="3621024" cy="40050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480" y="1856232"/>
            <a:ext cx="3785616" cy="400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25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4009"/>
            <a:ext cx="8525256" cy="1161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Неэксплуатируемый (закрытый) торговый объект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292608" y="1673353"/>
            <a:ext cx="3227832" cy="35753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Маг. № 116</a:t>
            </a:r>
          </a:p>
          <a:p>
            <a:r>
              <a:rPr lang="ru-RU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Добриневский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с/с, </a:t>
            </a:r>
            <a:r>
              <a:rPr lang="ru-RU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д.Томковичи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–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98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57 м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²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(аренда, продажа)</a:t>
            </a:r>
          </a:p>
          <a:p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760" y="1673352"/>
            <a:ext cx="3611880" cy="37947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392" y="1673352"/>
            <a:ext cx="3785616" cy="379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11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4009"/>
            <a:ext cx="8525256" cy="1161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Неэксплуатируемый (закрытый) торговый объект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265176" y="1673353"/>
            <a:ext cx="3255264" cy="35753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Маг. № 34</a:t>
            </a:r>
          </a:p>
          <a:p>
            <a:r>
              <a:rPr lang="ru-RU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Негорельский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с/с, </a:t>
            </a:r>
            <a:r>
              <a:rPr lang="ru-RU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п.Энергетиков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ул.Дзержинского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2А</a:t>
            </a:r>
          </a:p>
          <a:p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–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192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м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²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(продажа)</a:t>
            </a:r>
          </a:p>
          <a:p>
            <a:pPr marL="0" indent="0">
              <a:buNone/>
            </a:pPr>
            <a:endParaRPr lang="ru-RU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673353"/>
            <a:ext cx="3986784" cy="40507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7576" y="1673352"/>
            <a:ext cx="3849624" cy="4050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47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4009"/>
            <a:ext cx="8525256" cy="1161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Неэксплуатируемый (закрытый) торговый объект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475488" y="1673353"/>
            <a:ext cx="3044952" cy="35753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Маг. № 28</a:t>
            </a:r>
          </a:p>
          <a:p>
            <a:r>
              <a:rPr lang="ru-RU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г.Фаниполь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ул.Железнодорожная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30 </a:t>
            </a:r>
          </a:p>
          <a:p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–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102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²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(аренда, продажа)</a:t>
            </a:r>
          </a:p>
          <a:p>
            <a:pPr marL="0" indent="0">
              <a:buNone/>
            </a:pP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704" y="1380745"/>
            <a:ext cx="6848856" cy="450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2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4009"/>
            <a:ext cx="8525256" cy="1161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Неэксплуатируемый (закрытый) торговый объект</a:t>
            </a:r>
            <a:endParaRPr lang="ru-RU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475488" y="1673353"/>
            <a:ext cx="3044952" cy="35753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Маг. № 66</a:t>
            </a:r>
          </a:p>
          <a:p>
            <a:r>
              <a:rPr lang="ru-RU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г.Дзержинск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пер.Коммунистический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18 </a:t>
            </a:r>
          </a:p>
          <a:p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–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696,6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²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(продажа)</a:t>
            </a:r>
          </a:p>
          <a:p>
            <a:pPr marL="0" indent="0">
              <a:buNone/>
            </a:pPr>
            <a:endParaRPr lang="ru-RU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440" y="1673353"/>
            <a:ext cx="4334256" cy="39136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136" y="1673353"/>
            <a:ext cx="4169664" cy="3913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63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4009"/>
            <a:ext cx="8525256" cy="1161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Неэксплуатируемый (закрытый) торговый объект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475488" y="1673353"/>
            <a:ext cx="3044952" cy="35753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Маг. № 116</a:t>
            </a:r>
          </a:p>
          <a:p>
            <a:r>
              <a:rPr lang="ru-RU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Станьковский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с/с, </a:t>
            </a:r>
            <a:r>
              <a:rPr lang="ru-RU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д.Станьково</a:t>
            </a:r>
            <a:endParaRPr lang="ru-RU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–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(продажа)</a:t>
            </a:r>
          </a:p>
          <a:p>
            <a:pPr marL="0" indent="0">
              <a:buNone/>
            </a:pP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216" y="1673353"/>
            <a:ext cx="3566160" cy="40965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120" y="1673353"/>
            <a:ext cx="3346704" cy="409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34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4009"/>
            <a:ext cx="8525256" cy="1161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Неэксплуатируемый (закрытый) торговый объект</a:t>
            </a:r>
            <a:endParaRPr lang="ru-RU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475488" y="1673353"/>
            <a:ext cx="3044952" cy="35753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Маг. № 114</a:t>
            </a:r>
          </a:p>
          <a:p>
            <a:r>
              <a:rPr lang="ru-RU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Станьковский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с/с, </a:t>
            </a:r>
            <a:r>
              <a:rPr lang="ru-RU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д.Станьково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ул.М.Казея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30А</a:t>
            </a:r>
          </a:p>
          <a:p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–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491, 7 м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²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(продажа)</a:t>
            </a:r>
          </a:p>
          <a:p>
            <a:pPr marL="0" indent="0">
              <a:buNone/>
            </a:pP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1673353"/>
            <a:ext cx="3681222" cy="38221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064" y="1673352"/>
            <a:ext cx="3721608" cy="382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89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441</TotalTime>
  <Words>471</Words>
  <Application>Microsoft Office PowerPoint</Application>
  <PresentationFormat>Широкоэкранный</PresentationFormat>
  <Paragraphs>136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Trebuchet MS</vt:lpstr>
      <vt:lpstr>Wingdings 3</vt:lpstr>
      <vt:lpstr>Аспект</vt:lpstr>
      <vt:lpstr>Заседание Совета по развитию предпринимательства при Дзержинском райисполкоме 2 секция</vt:lpstr>
      <vt:lpstr>1. Вовлечение в хозяйственный оборот неэксплуатируемых (закрытых) торговых объектов</vt:lpstr>
      <vt:lpstr>Неэксплуатируемый (закрытый) торговый объект </vt:lpstr>
      <vt:lpstr>Неэксплуатируемый (закрытый) торговый объект  </vt:lpstr>
      <vt:lpstr>Неэксплуатируемый (закрытый) торговый объект </vt:lpstr>
      <vt:lpstr>Неэксплуатируемый (закрытый) торговый объект </vt:lpstr>
      <vt:lpstr>Неэксплуатируемый (закрытый) торговый объект</vt:lpstr>
      <vt:lpstr>Неэксплуатируемый (закрытый) торговый объект </vt:lpstr>
      <vt:lpstr>Неэксплуатируемый (закрытый) торговый объект</vt:lpstr>
      <vt:lpstr>Неэксплуатируемый (закрытый) торговый объект</vt:lpstr>
      <vt:lpstr>Перечень действующих объектов Дзержинского филиала Минского облпо,  предлагаемых к сдаче в аренду</vt:lpstr>
      <vt:lpstr>2. Развитие розничной торговли в сельской местности</vt:lpstr>
      <vt:lpstr>Перечень земельных участков, сформированных для строительства и обслуживания торговых объектов  (через проведение аукциона)</vt:lpstr>
      <vt:lpstr>План-схема размещения информации на сайте Дзержинского райисполкома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ООО «ДаридаГрупп» ТЦ «Darida Mall»</dc:title>
  <dc:creator>Наталья Кручек</dc:creator>
  <cp:lastModifiedBy>Метлушко Алла Адамовна</cp:lastModifiedBy>
  <cp:revision>67</cp:revision>
  <cp:lastPrinted>2023-11-20T14:40:27Z</cp:lastPrinted>
  <dcterms:created xsi:type="dcterms:W3CDTF">2023-11-16T07:20:15Z</dcterms:created>
  <dcterms:modified xsi:type="dcterms:W3CDTF">2023-11-22T09:29:32Z</dcterms:modified>
</cp:coreProperties>
</file>